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  <p:sldMasterId id="2147483679" r:id="rId2"/>
  </p:sldMasterIdLst>
  <p:notesMasterIdLst>
    <p:notesMasterId r:id="rId35"/>
  </p:notesMasterIdLst>
  <p:handoutMasterIdLst>
    <p:handoutMasterId r:id="rId36"/>
  </p:handoutMasterIdLst>
  <p:sldIdLst>
    <p:sldId id="324" r:id="rId3"/>
    <p:sldId id="326" r:id="rId4"/>
    <p:sldId id="328" r:id="rId5"/>
    <p:sldId id="329" r:id="rId6"/>
    <p:sldId id="330" r:id="rId7"/>
    <p:sldId id="332" r:id="rId8"/>
    <p:sldId id="333" r:id="rId9"/>
    <p:sldId id="336" r:id="rId10"/>
    <p:sldId id="337" r:id="rId11"/>
    <p:sldId id="338" r:id="rId12"/>
    <p:sldId id="371" r:id="rId13"/>
    <p:sldId id="342" r:id="rId14"/>
    <p:sldId id="343" r:id="rId15"/>
    <p:sldId id="346" r:id="rId16"/>
    <p:sldId id="348" r:id="rId17"/>
    <p:sldId id="350" r:id="rId18"/>
    <p:sldId id="351" r:id="rId19"/>
    <p:sldId id="352" r:id="rId20"/>
    <p:sldId id="354" r:id="rId21"/>
    <p:sldId id="355" r:id="rId22"/>
    <p:sldId id="356" r:id="rId23"/>
    <p:sldId id="357" r:id="rId24"/>
    <p:sldId id="358" r:id="rId25"/>
    <p:sldId id="359" r:id="rId26"/>
    <p:sldId id="360" r:id="rId27"/>
    <p:sldId id="361" r:id="rId28"/>
    <p:sldId id="362" r:id="rId29"/>
    <p:sldId id="373" r:id="rId30"/>
    <p:sldId id="363" r:id="rId31"/>
    <p:sldId id="364" r:id="rId32"/>
    <p:sldId id="369" r:id="rId33"/>
    <p:sldId id="370" r:id="rId3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ga" initials="a" lastIdx="6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424"/>
    <a:srgbClr val="728574"/>
    <a:srgbClr val="FDDF62"/>
    <a:srgbClr val="F2F2F2"/>
    <a:srgbClr val="EA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14" autoAdjust="0"/>
    <p:restoredTop sz="94660"/>
  </p:normalViewPr>
  <p:slideViewPr>
    <p:cSldViewPr snapToGrid="0">
      <p:cViewPr>
        <p:scale>
          <a:sx n="95" d="100"/>
          <a:sy n="95" d="100"/>
        </p:scale>
        <p:origin x="-1116" y="2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402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C508C-CC5F-4539-B857-10658B5980CA}" type="datetimeFigureOut">
              <a:rPr lang="ko-KR" altLang="en-US" smtClean="0"/>
              <a:t>2018-04-08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E6E168-50D6-4097-A48B-B0DD76DC31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4412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C9EC8-2009-4890-843E-AC122F09E04A}" type="datetimeFigureOut">
              <a:rPr lang="ko-KR" altLang="en-US" smtClean="0"/>
              <a:t>2018-04-08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DD2F9-49A2-419E-BD07-AF9D3DB1C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0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590496279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lnSpc>
                <a:spcPct val="120000"/>
              </a:lnSpc>
              <a:spcAft>
                <a:spcPts val="0"/>
              </a:spcAft>
              <a:defRPr sz="36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8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2507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4/8/2018</a:t>
            </a:fld>
            <a:endParaRPr lang="en-US" sz="1600" dirty="0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직사각형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직사각형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직사각형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2018-04-08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4/8/2018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2018-04-08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5" name="직선 연결선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직선 연결선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장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30183834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lnSpc>
                <a:spcPct val="120000"/>
              </a:lnSpc>
              <a:spcAft>
                <a:spcPts val="0"/>
              </a:spcAft>
              <a:defRPr sz="36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ctr" anchorCtr="0"/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</a:t>
            </a:r>
            <a:r>
              <a:rPr lang="ko-KR" altLang="en-US" dirty="0" smtClean="0"/>
              <a:t>부제목 스타일 편집</a:t>
            </a:r>
            <a:endParaRPr lang="ko-KR" altLang="en-US" dirty="0"/>
          </a:p>
        </p:txBody>
      </p:sp>
      <p:sp>
        <p:nvSpPr>
          <p:cNvPr id="8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8270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이등변 삼각형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_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51520" y="1317072"/>
            <a:ext cx="8639999" cy="5064255"/>
          </a:xfrm>
        </p:spPr>
        <p:txBody>
          <a:bodyPr/>
          <a:lstStyle>
            <a:lvl1pPr marL="268288" indent="-268288">
              <a:lnSpc>
                <a:spcPct val="12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"/>
              <a:defRPr sz="1800" b="1">
                <a:latin typeface="+mj-ea"/>
                <a:ea typeface="+mj-ea"/>
              </a:defRPr>
            </a:lvl1pPr>
            <a:lvl2pPr marL="628650" indent="-268288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l"/>
              <a:defRPr lang="ko-KR" altLang="en-US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9605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예제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8"/>
          <p:cNvSpPr>
            <a:spLocks noChangeArrowheads="1"/>
          </p:cNvSpPr>
          <p:nvPr userDrawn="1"/>
        </p:nvSpPr>
        <p:spPr bwMode="auto">
          <a:xfrm>
            <a:off x="0" y="257175"/>
            <a:ext cx="9144000" cy="5429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640000" cy="5328592"/>
          </a:xfrm>
        </p:spPr>
        <p:txBody>
          <a:bodyPr/>
          <a:lstStyle>
            <a:lvl1pPr marL="268288" indent="-268288">
              <a:lnSpc>
                <a:spcPct val="110000"/>
              </a:lnSpc>
              <a:defRPr sz="2000" b="1">
                <a:latin typeface="+mj-ea"/>
                <a:ea typeface="+mj-ea"/>
              </a:defRPr>
            </a:lvl1pPr>
            <a:lvl2pPr marL="536575" indent="-176213">
              <a:lnSpc>
                <a:spcPct val="110000"/>
              </a:lnSpc>
              <a:buFont typeface="Arial" panose="020B0604020202020204" pitchFamily="34" charset="0"/>
              <a:buChar char="-"/>
              <a:defRPr sz="1800">
                <a:latin typeface="+mj-ea"/>
                <a:ea typeface="+mj-ea"/>
              </a:defRPr>
            </a:lvl2pPr>
            <a:lvl3pPr marL="720725" indent="-184150">
              <a:lnSpc>
                <a:spcPct val="110000"/>
              </a:lnSpc>
              <a:defRPr sz="16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Autofit/>
          </a:bodyPr>
          <a:lstStyle>
            <a:lvl1pPr algn="l">
              <a:defRPr sz="2400" b="1">
                <a:latin typeface="+mj-ea"/>
                <a:ea typeface="+mj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3" name="내용 개체 틀 12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4555221" cy="257175"/>
          </a:xfrm>
        </p:spPr>
        <p:txBody>
          <a:bodyPr/>
          <a:lstStyle>
            <a:lvl1pPr marL="0" indent="0" algn="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smtClean="0"/>
              <a:t>절 제목</a:t>
            </a:r>
          </a:p>
        </p:txBody>
      </p:sp>
    </p:spTree>
    <p:extLst>
      <p:ext uri="{BB962C8B-B14F-4D97-AF65-F5344CB8AC3E}">
        <p14:creationId xmlns:p14="http://schemas.microsoft.com/office/powerpoint/2010/main" val="3454672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7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18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6559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4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5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2018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7" name="내용 개체 틀 1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altLang="ko-KR" b="1" dirty="0" smtClean="0"/>
          </a:p>
        </p:txBody>
      </p:sp>
      <p:sp>
        <p:nvSpPr>
          <p:cNvPr id="18" name="TextBox 6"/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pic>
        <p:nvPicPr>
          <p:cNvPr id="19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2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2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5869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rmAutofit/>
          </a:bodyPr>
          <a:lstStyle>
            <a:lvl1pPr algn="l">
              <a:defRPr sz="3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001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_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51520" y="1317072"/>
            <a:ext cx="8639999" cy="5064255"/>
          </a:xfrm>
        </p:spPr>
        <p:txBody>
          <a:bodyPr/>
          <a:lstStyle>
            <a:lvl1pPr marL="268288" indent="-268288">
              <a:lnSpc>
                <a:spcPct val="12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"/>
              <a:defRPr sz="1800" b="1">
                <a:latin typeface="+mj-ea"/>
                <a:ea typeface="+mj-ea"/>
              </a:defRPr>
            </a:lvl1pPr>
            <a:lvl2pPr marL="628650" indent="-268288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l"/>
              <a:defRPr lang="ko-KR" altLang="en-US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9605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예제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8"/>
          <p:cNvSpPr>
            <a:spLocks noChangeArrowheads="1"/>
          </p:cNvSpPr>
          <p:nvPr userDrawn="1"/>
        </p:nvSpPr>
        <p:spPr bwMode="auto">
          <a:xfrm>
            <a:off x="0" y="257175"/>
            <a:ext cx="9144000" cy="5429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640000" cy="5328592"/>
          </a:xfrm>
        </p:spPr>
        <p:txBody>
          <a:bodyPr/>
          <a:lstStyle>
            <a:lvl1pPr marL="268288" indent="-268288">
              <a:lnSpc>
                <a:spcPct val="110000"/>
              </a:lnSpc>
              <a:defRPr sz="2000" b="1">
                <a:latin typeface="+mj-ea"/>
                <a:ea typeface="+mj-ea"/>
              </a:defRPr>
            </a:lvl1pPr>
            <a:lvl2pPr marL="536575" indent="-176213">
              <a:lnSpc>
                <a:spcPct val="110000"/>
              </a:lnSpc>
              <a:buFont typeface="Arial" panose="020B0604020202020204" pitchFamily="34" charset="0"/>
              <a:buChar char="-"/>
              <a:defRPr sz="1800">
                <a:latin typeface="+mj-ea"/>
                <a:ea typeface="+mj-ea"/>
              </a:defRPr>
            </a:lvl2pPr>
            <a:lvl3pPr marL="720725" indent="-184150">
              <a:lnSpc>
                <a:spcPct val="110000"/>
              </a:lnSpc>
              <a:defRPr sz="16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Autofit/>
          </a:bodyPr>
          <a:lstStyle>
            <a:lvl1pPr algn="l">
              <a:defRPr sz="2400" b="1">
                <a:latin typeface="+mj-ea"/>
                <a:ea typeface="+mj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3" name="내용 개체 틀 12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4555221" cy="257175"/>
          </a:xfrm>
        </p:spPr>
        <p:txBody>
          <a:bodyPr/>
          <a:lstStyle>
            <a:lvl1pPr marL="0" indent="0" algn="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smtClean="0"/>
              <a:t>절 제목</a:t>
            </a:r>
          </a:p>
        </p:txBody>
      </p:sp>
    </p:spTree>
    <p:extLst>
      <p:ext uri="{BB962C8B-B14F-4D97-AF65-F5344CB8AC3E}">
        <p14:creationId xmlns:p14="http://schemas.microsoft.com/office/powerpoint/2010/main" val="3454672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3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smtClean="0">
                <a:solidFill>
                  <a:schemeClr val="bg1">
                    <a:lumMod val="50000"/>
                  </a:schemeClr>
                </a:solidFill>
                <a:latin typeface="HY견명조" pitchFamily="18" charset="-127"/>
                <a:ea typeface="HY견명조" pitchFamily="18" charset="-127"/>
              </a:rPr>
              <a:t>Q &amp; A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11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67648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3229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570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8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9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20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4126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CE2CCD7-46DA-43B8-9485-F80AE0B71404}" type="datetimeFigureOut">
              <a:rPr lang="ko-KR" altLang="en-US"/>
              <a:pPr>
                <a:defRPr/>
              </a:pPr>
              <a:t>2018-04-08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FDCCC83-B7EF-4631-BB3A-67DA1AB7935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104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8" r:id="rId2"/>
    <p:sldLayoutId id="2147483673" r:id="rId3"/>
    <p:sldLayoutId id="2147483676" r:id="rId4"/>
    <p:sldLayoutId id="2147483674" r:id="rId5"/>
    <p:sldLayoutId id="2147483664" r:id="rId6"/>
    <p:sldLayoutId id="2147483693" r:id="rId7"/>
    <p:sldLayoutId id="2147483694" r:id="rId8"/>
    <p:sldLayoutId id="2147483696" r:id="rId9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2018-04-08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28" name="직선 연결선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직선 연결선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이등변 삼각형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5" r:id="rId14"/>
    <p:sldLayoutId id="2147483697" r:id="rId15"/>
  </p:sldLayoutIdLst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1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1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1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1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1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1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모바일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981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layout_height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wrap_content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로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변경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r>
              <a:rPr lang="en-US" altLang="ko-KR" dirty="0" err="1"/>
              <a:t>layout_weight</a:t>
            </a:r>
            <a:r>
              <a:rPr lang="ko-KR" altLang="en-US" dirty="0"/>
              <a:t>를 </a:t>
            </a:r>
            <a:r>
              <a:rPr lang="en-US" altLang="ko-KR" dirty="0"/>
              <a:t>1</a:t>
            </a:r>
            <a:r>
              <a:rPr lang="ko-KR" altLang="en-US" dirty="0"/>
              <a:t>로 지정</a:t>
            </a:r>
            <a:endParaRPr lang="en-US" altLang="ko-KR" dirty="0"/>
          </a:p>
          <a:p>
            <a:pPr marL="338138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리니어레이아웃</a:t>
            </a:r>
            <a:r>
              <a:rPr lang="ko-KR" altLang="en-US" dirty="0" smtClean="0"/>
              <a:t>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중복 </a:t>
            </a:r>
            <a:r>
              <a:rPr lang="ko-KR" altLang="en-US" sz="2400" dirty="0" err="1" smtClean="0"/>
              <a:t>리니어레이아웃</a:t>
            </a:r>
            <a:r>
              <a:rPr lang="ko-KR" altLang="en-US" sz="2400" dirty="0" smtClean="0"/>
              <a:t> 형태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0"/>
          <a:stretch/>
        </p:blipFill>
        <p:spPr>
          <a:xfrm>
            <a:off x="745296" y="1481328"/>
            <a:ext cx="3738803" cy="2487168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3905544" y="3485212"/>
            <a:ext cx="4523232" cy="3372788"/>
            <a:chOff x="466694" y="2578873"/>
            <a:chExt cx="8210550" cy="642019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99"/>
            <a:stretch/>
          </p:blipFill>
          <p:spPr>
            <a:xfrm>
              <a:off x="471487" y="2578873"/>
              <a:ext cx="8201025" cy="2064562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694" y="4484218"/>
              <a:ext cx="8210550" cy="4514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261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520" y="1052736"/>
            <a:ext cx="5352575" cy="5328592"/>
          </a:xfrm>
        </p:spPr>
        <p:txBody>
          <a:bodyPr/>
          <a:lstStyle/>
          <a:p>
            <a:r>
              <a:rPr lang="ko-KR" altLang="en-US" dirty="0" err="1" smtClean="0"/>
              <a:t>리니어</a:t>
            </a:r>
            <a:r>
              <a:rPr lang="ko-KR" altLang="en-US" dirty="0" smtClean="0"/>
              <a:t> 레이아웃으로 다음과 같이 화면을 </a:t>
            </a:r>
            <a:r>
              <a:rPr lang="en-US" altLang="ko-KR" dirty="0" smtClean="0"/>
              <a:t>XML</a:t>
            </a:r>
            <a:r>
              <a:rPr lang="ko-KR" altLang="en-US" dirty="0" smtClean="0"/>
              <a:t>로 작성하기 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리니어</a:t>
            </a:r>
            <a:r>
              <a:rPr lang="ko-KR" altLang="en-US" dirty="0" smtClean="0"/>
              <a:t> 레이아웃의 </a:t>
            </a:r>
            <a:r>
              <a:rPr lang="en-US" altLang="ko-KR" dirty="0" smtClean="0"/>
              <a:t>orientation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vertical</a:t>
            </a:r>
          </a:p>
          <a:p>
            <a:pPr lvl="1"/>
            <a:r>
              <a:rPr lang="ko-KR" altLang="en-US" dirty="0" smtClean="0"/>
              <a:t>버튼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개를 생성하고 버튼의 </a:t>
            </a:r>
            <a:r>
              <a:rPr lang="en-US" altLang="ko-KR" dirty="0" err="1" smtClean="0"/>
              <a:t>layout_width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110dp, 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layout_height</a:t>
            </a:r>
            <a:r>
              <a:rPr lang="en-US" altLang="ko-KR" dirty="0" smtClean="0"/>
              <a:t>: 100dp</a:t>
            </a:r>
            <a:r>
              <a:rPr lang="ko-KR" altLang="en-US" dirty="0" smtClean="0"/>
              <a:t>로 하기 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Hint: </a:t>
            </a:r>
            <a:r>
              <a:rPr lang="ko-KR" altLang="en-US" dirty="0" smtClean="0"/>
              <a:t>버튼에 </a:t>
            </a:r>
            <a:r>
              <a:rPr lang="en-US" altLang="ko-KR" dirty="0" err="1" smtClean="0"/>
              <a:t>gravit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layout_gravity</a:t>
            </a:r>
            <a:r>
              <a:rPr lang="ko-KR" altLang="en-US" dirty="0" smtClean="0"/>
              <a:t>를 모두 </a:t>
            </a:r>
            <a:r>
              <a:rPr lang="ko-KR" altLang="en-US" dirty="0" err="1" smtClean="0"/>
              <a:t>설정해야함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err="1"/>
              <a:t>리니어</a:t>
            </a:r>
            <a:r>
              <a:rPr lang="ko-KR" altLang="en-US" dirty="0"/>
              <a:t> 레이아웃으로 다음 화면을 구성하는  </a:t>
            </a:r>
            <a:r>
              <a:rPr lang="en-US" altLang="ko-KR" dirty="0"/>
              <a:t>XML</a:t>
            </a:r>
            <a:r>
              <a:rPr lang="ko-KR" altLang="en-US" dirty="0"/>
              <a:t>을 작성한다</a:t>
            </a:r>
            <a:r>
              <a:rPr lang="en-US" altLang="ko-KR" dirty="0"/>
              <a:t>. </a:t>
            </a:r>
            <a:r>
              <a:rPr lang="ko-KR" altLang="en-US" dirty="0"/>
              <a:t>단 레이아웃이 구분되어 보이도록 서로 다른 색으로 지정한다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리니어레이아웃</a:t>
            </a:r>
            <a:endParaRPr lang="ko-KR" altLang="en-US" sz="2400" dirty="0" smtClean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915" t="25728" r="69178" b="6078"/>
          <a:stretch/>
        </p:blipFill>
        <p:spPr>
          <a:xfrm>
            <a:off x="5857591" y="1052736"/>
            <a:ext cx="2308634" cy="26255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2973" t="22930" r="66600" b="12041"/>
          <a:stretch/>
        </p:blipFill>
        <p:spPr>
          <a:xfrm>
            <a:off x="5951385" y="3820472"/>
            <a:ext cx="2106199" cy="287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0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5221" y="952525"/>
            <a:ext cx="8640000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버튼을 클릭하면 토스트 메시지가 출력되는 화면을 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Java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로 </a:t>
            </a:r>
            <a:r>
              <a:rPr lang="ko-KR" altLang="en-US" sz="1800" b="1" dirty="0" err="1" smtClean="0">
                <a:latin typeface="맑은 고딕" pitchFamily="50" charset="-127"/>
                <a:ea typeface="맑은 고딕" pitchFamily="50" charset="-127"/>
              </a:rPr>
              <a:t>코딩해보자</a:t>
            </a: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38138" indent="-342900">
              <a:buFont typeface="Wingdings" pitchFamily="2" charset="2"/>
              <a:buChar char="v"/>
            </a:pP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안드로이드 프로젝트 생성 </a:t>
            </a:r>
            <a:endParaRPr lang="en-US" altLang="ko-KR" b="1" dirty="0" smtClean="0"/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b="1" dirty="0"/>
              <a:t>프로젝트 이름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 smtClean="0"/>
              <a:t>Project5_1</a:t>
            </a:r>
            <a:endParaRPr lang="en-US" altLang="ko-KR" b="1" dirty="0"/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b="1" dirty="0"/>
              <a:t>패키지 이름 </a:t>
            </a:r>
            <a:r>
              <a:rPr lang="en-US" altLang="ko-KR" b="1" dirty="0"/>
              <a:t>: </a:t>
            </a:r>
            <a:r>
              <a:rPr lang="en-US" altLang="ko-KR" b="1" dirty="0" smtClean="0"/>
              <a:t>com.cookandroid.project5_1</a:t>
            </a:r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b="1" dirty="0"/>
          </a:p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b="1" dirty="0"/>
          </a:p>
          <a:p>
            <a:pPr marL="698500" lvl="1" indent="-342900">
              <a:buFont typeface="Wingdings" pitchFamily="2" charset="2"/>
              <a:buChar char="ü"/>
            </a:pPr>
            <a:r>
              <a:rPr lang="en-US" b="1" dirty="0"/>
              <a:t>a</a:t>
            </a:r>
            <a:r>
              <a:rPr lang="en-US" b="1" dirty="0" smtClean="0"/>
              <a:t>ctivity_</a:t>
            </a:r>
            <a:r>
              <a:rPr lang="en-US" altLang="ko-KR" b="1" dirty="0" smtClean="0"/>
              <a:t>main.xml </a:t>
            </a:r>
            <a:r>
              <a:rPr lang="ko-KR" altLang="en-US" b="1" dirty="0" smtClean="0"/>
              <a:t>삭제</a:t>
            </a:r>
            <a:endParaRPr lang="en-US" altLang="ko-KR" b="1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b="1" dirty="0"/>
          </a:p>
          <a:p>
            <a:pPr marL="698500" lvl="1" indent="-342900">
              <a:buFont typeface="Wingdings" pitchFamily="2" charset="2"/>
              <a:buChar char="ü"/>
            </a:pPr>
            <a:r>
              <a:rPr lang="en-US" b="1" dirty="0"/>
              <a:t>a</a:t>
            </a:r>
            <a:r>
              <a:rPr lang="fr-FR" b="1" dirty="0" smtClean="0"/>
              <a:t>ctivity_</a:t>
            </a:r>
            <a:r>
              <a:rPr lang="en-US" altLang="ko-KR" b="1" dirty="0" err="1" smtClean="0"/>
              <a:t>main.xml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삭제했기 때문에 오류가 발생함</a:t>
            </a:r>
            <a:endParaRPr lang="en-US" altLang="ko-KR" b="1" dirty="0" smtClean="0"/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b="1" dirty="0" smtClean="0"/>
              <a:t>오류 행 앞에 </a:t>
            </a:r>
            <a:r>
              <a:rPr lang="en-US" altLang="ko-KR" b="1" dirty="0" smtClean="0"/>
              <a:t>//</a:t>
            </a:r>
            <a:r>
              <a:rPr lang="ko-KR" altLang="en-US" b="1" dirty="0" smtClean="0"/>
              <a:t>를 붙여 주석으로 처리한 후 진행 </a:t>
            </a:r>
            <a:endParaRPr lang="en-US" altLang="ko-KR" b="1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:  </a:t>
            </a:r>
            <a:r>
              <a:rPr lang="ko-KR" altLang="en-US" dirty="0" err="1"/>
              <a:t>리니어레이아웃</a:t>
            </a:r>
            <a:r>
              <a:rPr lang="ko-KR" altLang="en-US" dirty="0"/>
              <a:t> ▶ </a:t>
            </a:r>
            <a:r>
              <a:rPr lang="en-US" altLang="ko-KR" sz="2400" dirty="0"/>
              <a:t>Java </a:t>
            </a:r>
            <a:r>
              <a:rPr lang="ko-KR" altLang="en-US" sz="2400" dirty="0"/>
              <a:t>코드로 화면 </a:t>
            </a:r>
            <a:r>
              <a:rPr lang="ko-KR" altLang="en-US" sz="2400" dirty="0" smtClean="0"/>
              <a:t>만들기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425" y="2038281"/>
            <a:ext cx="2033557" cy="362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1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3"/>
          <a:stretch/>
        </p:blipFill>
        <p:spPr>
          <a:xfrm>
            <a:off x="903538" y="1143911"/>
            <a:ext cx="4739907" cy="2356497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3838" y="836112"/>
            <a:ext cx="8640000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리니어레이아웃을 생성하는 코드를 작성하고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실행</a:t>
            </a: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r>
              <a:rPr lang="ko-KR" altLang="en-US" dirty="0"/>
              <a:t>버튼을 만들고</a:t>
            </a:r>
            <a:r>
              <a:rPr lang="en-US" altLang="ko-KR" dirty="0"/>
              <a:t>, </a:t>
            </a:r>
            <a:r>
              <a:rPr lang="ko-KR" altLang="en-US" dirty="0"/>
              <a:t>버튼을 클릭했을 때 토스트 메시지를 작성</a:t>
            </a:r>
            <a:r>
              <a:rPr lang="en-US" altLang="ko-KR" dirty="0"/>
              <a:t> (</a:t>
            </a:r>
            <a:r>
              <a:rPr lang="en-US" altLang="ko-KR" dirty="0" err="1"/>
              <a:t>onCreate</a:t>
            </a:r>
            <a:r>
              <a:rPr lang="en-US" altLang="ko-KR" dirty="0"/>
              <a:t>( ) </a:t>
            </a:r>
            <a:r>
              <a:rPr lang="ko-KR" altLang="en-US" dirty="0"/>
              <a:t>안에 이어서 코딩</a:t>
            </a:r>
            <a:r>
              <a:rPr lang="en-US" altLang="ko-KR" dirty="0"/>
              <a:t>)</a:t>
            </a:r>
            <a:endParaRPr lang="en-US" altLang="ko-KR" sz="2400" dirty="0"/>
          </a:p>
          <a:p>
            <a:pPr marL="338138" indent="-342900">
              <a:buFont typeface="Wingdings" pitchFamily="2" charset="2"/>
              <a:buChar char="v"/>
            </a:pPr>
            <a:endParaRPr lang="en-US" altLang="ko-KR" b="1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err="1" smtClean="0"/>
              <a:t>리니어레이아웃</a:t>
            </a:r>
            <a:r>
              <a:rPr lang="ko-KR" altLang="en-US" dirty="0" smtClean="0"/>
              <a:t> </a:t>
            </a:r>
            <a:r>
              <a:rPr lang="ko-KR" altLang="en-US" dirty="0"/>
              <a:t>▶ </a:t>
            </a:r>
            <a:r>
              <a:rPr lang="en-US" altLang="ko-KR" sz="2400" dirty="0"/>
              <a:t>Java </a:t>
            </a:r>
            <a:r>
              <a:rPr lang="ko-KR" altLang="en-US" sz="2400" dirty="0"/>
              <a:t>코드로 화면 </a:t>
            </a:r>
            <a:r>
              <a:rPr lang="ko-KR" altLang="en-US" sz="2400" dirty="0" smtClean="0"/>
              <a:t>만들기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t="9311"/>
          <a:stretch/>
        </p:blipFill>
        <p:spPr>
          <a:xfrm>
            <a:off x="2742231" y="4153453"/>
            <a:ext cx="5641278" cy="253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66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5214"/>
          <a:stretch/>
        </p:blipFill>
        <p:spPr>
          <a:xfrm>
            <a:off x="4849179" y="2267738"/>
            <a:ext cx="4043301" cy="4117305"/>
          </a:xfrm>
          <a:prstGeom prst="rect">
            <a:avLst/>
          </a:prstGeom>
        </p:spPr>
      </p:pic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130011" y="915576"/>
            <a:ext cx="8640000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b="0" dirty="0" err="1" smtClean="0">
                <a:latin typeface="맑은 고딕" pitchFamily="50" charset="-127"/>
                <a:ea typeface="맑은 고딕" pitchFamily="50" charset="-127"/>
              </a:rPr>
              <a:t>렐러티브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 레이아웃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상대 레이아웃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렐러티브레이아웃은 레이아웃 내부에 포함된 위젯을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상대적인 위치로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배치</a:t>
            </a:r>
            <a:endParaRPr lang="en-US" altLang="ko-KR" sz="2000" dirty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r>
              <a:rPr lang="ko-KR" altLang="en-US" b="0" dirty="0" err="1" smtClean="0">
                <a:latin typeface="맑은 고딕" pitchFamily="50" charset="-127"/>
                <a:ea typeface="맑은 고딕" pitchFamily="50" charset="-127"/>
              </a:rPr>
              <a:t>렐러티브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 레이아웃의 상하좌우에 배치</a:t>
            </a: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sz="20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기타 레이아웃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err="1" smtClean="0"/>
              <a:t>렐러티브레이아웃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14673"/>
          <a:stretch/>
        </p:blipFill>
        <p:spPr>
          <a:xfrm>
            <a:off x="364122" y="3834792"/>
            <a:ext cx="3826975" cy="18559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612" t="32869" r="2456" b="18869"/>
          <a:stretch/>
        </p:blipFill>
        <p:spPr>
          <a:xfrm>
            <a:off x="2023215" y="1694465"/>
            <a:ext cx="3177751" cy="158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1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12728"/>
          <a:stretch/>
        </p:blipFill>
        <p:spPr>
          <a:xfrm>
            <a:off x="890560" y="2027503"/>
            <a:ext cx="2774099" cy="1753548"/>
          </a:xfrm>
          <a:prstGeom prst="rect">
            <a:avLst/>
          </a:prstGeom>
        </p:spPr>
      </p:pic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155615" y="889774"/>
            <a:ext cx="8640000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다른 </a:t>
            </a:r>
            <a:r>
              <a:rPr lang="ko-KR" altLang="en-US" sz="1800" b="0" dirty="0" err="1" smtClean="0">
                <a:latin typeface="맑은 고딕" pitchFamily="50" charset="-127"/>
                <a:ea typeface="맑은 고딕" pitchFamily="50" charset="-127"/>
              </a:rPr>
              <a:t>위젯의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 상대 위치에 배치</a:t>
            </a: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각 속성의 값은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다른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위젯의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를 지정하면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됨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@+id/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기준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위젯의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아이디”와 같은 형식으로 사용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기타 레이아웃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err="1" smtClean="0"/>
              <a:t>렐러티브레이아웃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095709" y="2130552"/>
            <a:ext cx="4920563" cy="4654296"/>
            <a:chOff x="466725" y="2833338"/>
            <a:chExt cx="7953375" cy="811564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548"/>
            <a:stretch/>
          </p:blipFill>
          <p:spPr>
            <a:xfrm>
              <a:off x="479098" y="2833338"/>
              <a:ext cx="7894375" cy="1964292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725" y="4624387"/>
              <a:ext cx="7953375" cy="6324600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l="11984" t="33407" r="19994" b="19293"/>
          <a:stretch/>
        </p:blipFill>
        <p:spPr>
          <a:xfrm>
            <a:off x="155615" y="3717032"/>
            <a:ext cx="3797717" cy="287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57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여러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위젯에서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상대 위치를 지정한 예제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기타 레이아웃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err="1" smtClean="0"/>
              <a:t>렐러티브레이아웃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9"/>
          <a:stretch/>
        </p:blipFill>
        <p:spPr>
          <a:xfrm>
            <a:off x="700906" y="1501510"/>
            <a:ext cx="5690541" cy="45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1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dirty="0" smtClean="0"/>
              <a:t>다음 화면의 </a:t>
            </a:r>
            <a:r>
              <a:rPr lang="en-US" altLang="ko-KR" b="0" dirty="0" smtClean="0"/>
              <a:t>XML </a:t>
            </a:r>
            <a:r>
              <a:rPr lang="ko-KR" altLang="en-US" b="0" dirty="0" smtClean="0"/>
              <a:t>코드를 중복 </a:t>
            </a:r>
            <a:r>
              <a:rPr lang="ko-KR" altLang="en-US" b="0" dirty="0" err="1" smtClean="0"/>
              <a:t>리니어</a:t>
            </a:r>
            <a:r>
              <a:rPr lang="ko-KR" altLang="en-US" b="0" dirty="0" smtClean="0"/>
              <a:t> 레이아웃과 </a:t>
            </a:r>
            <a:r>
              <a:rPr lang="ko-KR" altLang="en-US" b="0" dirty="0" err="1" smtClean="0"/>
              <a:t>릴레티브</a:t>
            </a:r>
            <a:r>
              <a:rPr lang="ko-KR" altLang="en-US" b="0" dirty="0" smtClean="0"/>
              <a:t> 레이아웃으로 각각 작성해 보자</a:t>
            </a:r>
            <a:r>
              <a:rPr lang="en-US" altLang="ko-KR" b="0" dirty="0" smtClean="0"/>
              <a:t>. </a:t>
            </a:r>
          </a:p>
          <a:p>
            <a:r>
              <a:rPr lang="ko-KR" altLang="en-US" b="0" dirty="0" smtClean="0"/>
              <a:t>텍스트 뷰 </a:t>
            </a:r>
            <a:r>
              <a:rPr lang="en-US" altLang="ko-KR" b="0" dirty="0" smtClean="0"/>
              <a:t>1</a:t>
            </a:r>
            <a:r>
              <a:rPr lang="ko-KR" altLang="en-US" b="0" dirty="0" smtClean="0"/>
              <a:t>개</a:t>
            </a:r>
            <a:r>
              <a:rPr lang="en-US" altLang="ko-KR" b="0" dirty="0" smtClean="0"/>
              <a:t>, </a:t>
            </a:r>
            <a:r>
              <a:rPr lang="ko-KR" altLang="en-US" b="0" dirty="0" err="1" smtClean="0"/>
              <a:t>에디트텍스트</a:t>
            </a:r>
            <a:r>
              <a:rPr lang="en-US" altLang="ko-KR" b="0" dirty="0" smtClean="0"/>
              <a:t>1</a:t>
            </a:r>
            <a:r>
              <a:rPr lang="ko-KR" altLang="en-US" b="0" dirty="0" smtClean="0"/>
              <a:t>개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버튼 </a:t>
            </a:r>
            <a:r>
              <a:rPr lang="en-US" altLang="ko-KR" b="0" dirty="0" smtClean="0"/>
              <a:t>2</a:t>
            </a:r>
            <a:r>
              <a:rPr lang="ko-KR" altLang="en-US" b="0" dirty="0" smtClean="0"/>
              <a:t>개로 구성한다</a:t>
            </a:r>
            <a:r>
              <a:rPr lang="en-US" altLang="ko-KR" b="0" dirty="0" smtClean="0"/>
              <a:t>. </a:t>
            </a:r>
          </a:p>
          <a:p>
            <a:r>
              <a:rPr lang="ko-KR" altLang="en-US" b="0" dirty="0" err="1" smtClean="0"/>
              <a:t>입력버튼을</a:t>
            </a:r>
            <a:r>
              <a:rPr lang="ko-KR" altLang="en-US" b="0" dirty="0" smtClean="0"/>
              <a:t> 클릭하면 입력한 값을 토스트로 표시</a:t>
            </a:r>
            <a:endParaRPr lang="ko-KR" altLang="en-US" b="0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기타 </a:t>
            </a:r>
            <a:r>
              <a:rPr lang="ko-KR" altLang="en-US" dirty="0"/>
              <a:t>레이아웃 ▶</a:t>
            </a:r>
            <a:r>
              <a:rPr lang="ko-KR" altLang="en-US" sz="2400" dirty="0"/>
              <a:t> </a:t>
            </a:r>
            <a:r>
              <a:rPr lang="ko-KR" altLang="en-US" sz="2400" dirty="0" err="1" smtClean="0"/>
              <a:t>렐러티브레이아웃</a:t>
            </a:r>
            <a:endParaRPr lang="ko-KR" altLang="en-US" sz="2400" dirty="0" smtClean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836" t="36862" r="61731" b="4861"/>
          <a:stretch/>
        </p:blipFill>
        <p:spPr>
          <a:xfrm>
            <a:off x="687820" y="2692904"/>
            <a:ext cx="2926081" cy="204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6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956488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테이블레이아웃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800" b="0" dirty="0" err="1" smtClean="0">
                <a:latin typeface="맑은 고딕" pitchFamily="50" charset="-127"/>
                <a:ea typeface="맑은 고딕" pitchFamily="50" charset="-127"/>
              </a:rPr>
              <a:t>TableLayout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주로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위젯을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표 형태로 배치할 때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사용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TableRow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와 함께 사용되는데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TableRow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의 개수가 바로 행의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개수가 됨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열의 개수는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TableRow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안에 포함된 위젯의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수로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결정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기타 레이아웃 ▶테이블 레이아웃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55" y="2862588"/>
            <a:ext cx="3865104" cy="351874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470712" y="3271088"/>
            <a:ext cx="4572000" cy="181588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149225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</a:rPr>
              <a:t>테이블레이아웃의 속성 </a:t>
            </a:r>
            <a:endParaRPr lang="en-US" altLang="ko-KR" sz="1600" b="1" dirty="0">
              <a:latin typeface="맑은 고딕" pitchFamily="50" charset="-127"/>
            </a:endParaRPr>
          </a:p>
          <a:p>
            <a:pPr marL="425450" lvl="1" indent="-342900">
              <a:buFont typeface="Wingdings" pitchFamily="2" charset="2"/>
              <a:buChar char="ü"/>
            </a:pPr>
            <a:r>
              <a:rPr lang="en-US" altLang="ko-KR" sz="1600" b="1" dirty="0" err="1">
                <a:latin typeface="맑은 고딕" pitchFamily="50" charset="-127"/>
              </a:rPr>
              <a:t>layout_column</a:t>
            </a:r>
            <a:r>
              <a:rPr lang="ko-KR" altLang="en-US" sz="1600" b="1" dirty="0">
                <a:latin typeface="맑은 고딕" pitchFamily="50" charset="-127"/>
              </a:rPr>
              <a:t> </a:t>
            </a:r>
            <a:r>
              <a:rPr lang="en-US" altLang="ko-KR" sz="1600" b="1" dirty="0">
                <a:latin typeface="맑은 고딕" pitchFamily="50" charset="-127"/>
              </a:rPr>
              <a:t>:</a:t>
            </a:r>
            <a:r>
              <a:rPr lang="ko-KR" altLang="en-US" sz="1600" b="1" dirty="0">
                <a:latin typeface="맑은 고딕" pitchFamily="50" charset="-127"/>
              </a:rPr>
              <a:t> 지정된 열에 현재 위젯을 표시하라는 의미</a:t>
            </a:r>
            <a:endParaRPr lang="en-US" altLang="ko-KR" sz="1600" b="1" dirty="0">
              <a:latin typeface="맑은 고딕" pitchFamily="50" charset="-127"/>
            </a:endParaRPr>
          </a:p>
          <a:p>
            <a:pPr marL="425450" lvl="1" indent="-342900">
              <a:buFont typeface="Wingdings" pitchFamily="2" charset="2"/>
              <a:buChar char="ü"/>
            </a:pPr>
            <a:r>
              <a:rPr lang="en-US" altLang="ko-KR" sz="1600" b="1" dirty="0" err="1">
                <a:latin typeface="맑은 고딕" pitchFamily="50" charset="-127"/>
              </a:rPr>
              <a:t>stretchColumns</a:t>
            </a:r>
            <a:r>
              <a:rPr lang="ko-KR" altLang="en-US" sz="1600" b="1" dirty="0">
                <a:latin typeface="맑은 고딕" pitchFamily="50" charset="-127"/>
              </a:rPr>
              <a:t> </a:t>
            </a:r>
            <a:r>
              <a:rPr lang="en-US" altLang="ko-KR" sz="1600" b="1" dirty="0">
                <a:latin typeface="맑은 고딕" pitchFamily="50" charset="-127"/>
              </a:rPr>
              <a:t>:</a:t>
            </a:r>
            <a:r>
              <a:rPr lang="ko-KR" altLang="en-US" sz="1600" b="1" dirty="0">
                <a:latin typeface="맑은 고딕" pitchFamily="50" charset="-127"/>
              </a:rPr>
              <a:t> 지정된 열의 폭을 늘리라는 의미</a:t>
            </a:r>
            <a:endParaRPr lang="en-US" altLang="ko-KR" sz="1600" b="1" dirty="0">
              <a:latin typeface="맑은 고딕" pitchFamily="50" charset="-127"/>
            </a:endParaRPr>
          </a:p>
          <a:p>
            <a:pPr marL="425450" lvl="1" indent="-342900">
              <a:buFont typeface="Wingdings" pitchFamily="2" charset="2"/>
              <a:buChar char="ü"/>
            </a:pPr>
            <a:r>
              <a:rPr lang="en-US" altLang="ko-KR" sz="1600" b="1" dirty="0" err="1">
                <a:latin typeface="맑은 고딕" pitchFamily="50" charset="-127"/>
              </a:rPr>
              <a:t>stretchColumns</a:t>
            </a:r>
            <a:r>
              <a:rPr lang="en-US" altLang="ko-KR" sz="1600" b="1" dirty="0">
                <a:latin typeface="맑은 고딕" pitchFamily="50" charset="-127"/>
              </a:rPr>
              <a:t> =“*”</a:t>
            </a:r>
            <a:r>
              <a:rPr lang="ko-KR" altLang="en-US" sz="1600" b="1" dirty="0">
                <a:latin typeface="맑은 고딕" pitchFamily="50" charset="-127"/>
              </a:rPr>
              <a:t> </a:t>
            </a:r>
            <a:r>
              <a:rPr lang="en-US" altLang="ko-KR" sz="1600" b="1" dirty="0">
                <a:latin typeface="맑은 고딕" pitchFamily="50" charset="-127"/>
              </a:rPr>
              <a:t>:</a:t>
            </a:r>
            <a:r>
              <a:rPr lang="ko-KR" altLang="en-US" sz="1600" b="1" dirty="0">
                <a:latin typeface="맑은 고딕" pitchFamily="50" charset="-127"/>
              </a:rPr>
              <a:t> 각 셀을 같은 크기로 확장</a:t>
            </a:r>
            <a:r>
              <a:rPr lang="en-US" altLang="ko-KR" sz="1600" b="1" dirty="0">
                <a:latin typeface="맑은 고딕" pitchFamily="50" charset="-127"/>
              </a:rPr>
              <a:t>,</a:t>
            </a:r>
            <a:r>
              <a:rPr lang="ko-KR" altLang="en-US" sz="1600" b="1" dirty="0">
                <a:latin typeface="맑은 고딕" pitchFamily="50" charset="-127"/>
              </a:rPr>
              <a:t> 전체 화면이 꽉 차는 효과</a:t>
            </a:r>
            <a:endParaRPr lang="en-US" altLang="ko-KR" sz="1600" b="1" dirty="0"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183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테이블레이아웃 예제</a:t>
            </a: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기타 레이아웃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테이블레이아웃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9"/>
          <a:stretch/>
        </p:blipFill>
        <p:spPr>
          <a:xfrm>
            <a:off x="168655" y="1537552"/>
            <a:ext cx="6666711" cy="515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05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188392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레이아웃</a:t>
            </a: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ViewGroup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클래스로부터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상속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받으며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내부에 무엇을 담는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용도로 사용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레이아웃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중에서 가장 많이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사용되는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것은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리니어레이아웃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LinearLayout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r>
              <a:rPr lang="ko-KR" altLang="en-US" sz="1600" dirty="0"/>
              <a:t>레이아웃에서 자주 사용되는 속성</a:t>
            </a:r>
            <a:endParaRPr lang="en-US" altLang="ko-KR" sz="1600" dirty="0"/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sz="1600" dirty="0"/>
              <a:t>orientation : </a:t>
            </a:r>
            <a:r>
              <a:rPr lang="ko-KR" altLang="en-US" sz="1600" dirty="0"/>
              <a:t>레이아웃 안에 배치할 위젯의 수직 또는 수평 방향을 설정</a:t>
            </a:r>
            <a:endParaRPr lang="en-US" altLang="ko-KR" sz="1600" dirty="0"/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sz="1600" dirty="0"/>
              <a:t>gravity : </a:t>
            </a:r>
            <a:r>
              <a:rPr lang="ko-KR" altLang="en-US" sz="1600" dirty="0"/>
              <a:t>레이아웃 안에 배치할 위젯의 정렬 방향을 좌측</a:t>
            </a:r>
            <a:r>
              <a:rPr lang="en-US" altLang="ko-KR" sz="1600" dirty="0"/>
              <a:t>, </a:t>
            </a:r>
            <a:r>
              <a:rPr lang="ko-KR" altLang="en-US" sz="1600" dirty="0"/>
              <a:t>우측</a:t>
            </a:r>
            <a:r>
              <a:rPr lang="en-US" altLang="ko-KR" sz="1600" dirty="0"/>
              <a:t>, </a:t>
            </a:r>
            <a:r>
              <a:rPr lang="ko-KR" altLang="en-US" sz="1600" dirty="0"/>
              <a:t>중앙으로 설정</a:t>
            </a:r>
            <a:endParaRPr lang="en-US" altLang="ko-KR" sz="1600" dirty="0"/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sz="1600" dirty="0"/>
              <a:t>padding : </a:t>
            </a:r>
            <a:r>
              <a:rPr lang="ko-KR" altLang="en-US" sz="1600" dirty="0"/>
              <a:t>레이아웃 안에 배치할 위젯의 여백을 설정</a:t>
            </a:r>
            <a:endParaRPr lang="en-US" altLang="ko-KR" sz="1600" dirty="0"/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sz="1600" dirty="0" err="1"/>
              <a:t>layout_weight</a:t>
            </a:r>
            <a:r>
              <a:rPr lang="en-US" altLang="ko-KR" sz="1600" dirty="0"/>
              <a:t> : </a:t>
            </a:r>
            <a:r>
              <a:rPr lang="ko-KR" altLang="en-US" sz="1600" dirty="0"/>
              <a:t>레이아웃이 전체 화면에서 차지하는 공간의 </a:t>
            </a:r>
            <a:r>
              <a:rPr lang="ko-KR" altLang="en-US" sz="1600" dirty="0" err="1"/>
              <a:t>가중값을</a:t>
            </a:r>
            <a:r>
              <a:rPr lang="ko-KR" altLang="en-US" sz="1600" dirty="0"/>
              <a:t> 설정</a:t>
            </a:r>
            <a:r>
              <a:rPr lang="en-US" altLang="ko-KR" sz="1600" dirty="0"/>
              <a:t>,</a:t>
            </a:r>
          </a:p>
          <a:p>
            <a:pPr marL="355600" lvl="1" indent="0">
              <a:buNone/>
            </a:pPr>
            <a:r>
              <a:rPr lang="en-US" altLang="ko-KR" sz="1600" dirty="0"/>
              <a:t> 		          </a:t>
            </a:r>
            <a:r>
              <a:rPr lang="ko-KR" altLang="en-US" sz="1600" dirty="0"/>
              <a:t>여러 개의 레이아웃이 중복될 때 주로 사용</a:t>
            </a:r>
            <a:endParaRPr lang="en-US" altLang="ko-KR" sz="1600" dirty="0"/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sz="1600" dirty="0" err="1"/>
              <a:t>baselineAligned</a:t>
            </a:r>
            <a:r>
              <a:rPr lang="en-US" altLang="ko-KR" sz="1600" dirty="0"/>
              <a:t> : </a:t>
            </a:r>
            <a:r>
              <a:rPr lang="ko-KR" altLang="en-US" sz="1600" dirty="0"/>
              <a:t>레이아웃 안에 배치할 위젯을 보기 좋게 정렬</a:t>
            </a:r>
            <a:endParaRPr lang="en-US" altLang="ko-KR" sz="1600" dirty="0"/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레이아웃 개요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레이아웃 기본 개념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" t="6195" r="43065" b="3683"/>
          <a:stretch/>
        </p:blipFill>
        <p:spPr>
          <a:xfrm>
            <a:off x="4572000" y="1193288"/>
            <a:ext cx="4480561" cy="25237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8155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테이블레이아웃을 활용하여 숫자 버튼까지 있는 계산기를 만들어보자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38138" indent="-342900">
              <a:buFont typeface="Wingdings" pitchFamily="2" charset="2"/>
              <a:buChar char="v"/>
            </a:pP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안드로이드 프로젝트 생성 </a:t>
            </a:r>
            <a:endParaRPr lang="en-US" altLang="ko-KR" b="0" dirty="0" smtClean="0"/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sz="1600" dirty="0"/>
              <a:t>프로젝트 이름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 smtClean="0"/>
              <a:t>Project5_2</a:t>
            </a:r>
            <a:endParaRPr lang="en-US" altLang="ko-KR" sz="1600" dirty="0"/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sz="1600" dirty="0"/>
              <a:t>패키지 이름 </a:t>
            </a:r>
            <a:r>
              <a:rPr lang="en-US" altLang="ko-KR" sz="1600" dirty="0"/>
              <a:t>: </a:t>
            </a:r>
            <a:r>
              <a:rPr lang="en-US" altLang="ko-KR" sz="1600" dirty="0" smtClean="0"/>
              <a:t>com.cookandroid.project5_2</a:t>
            </a:r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dirty="0"/>
          </a:p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b="0" dirty="0"/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sz="1600" dirty="0" err="1"/>
              <a:t>TableLayout</a:t>
            </a:r>
            <a:r>
              <a:rPr lang="en-US" altLang="ko-KR" sz="1600" dirty="0"/>
              <a:t> 1</a:t>
            </a:r>
            <a:r>
              <a:rPr lang="ko-KR" altLang="en-US" sz="1600" dirty="0"/>
              <a:t>개와 </a:t>
            </a:r>
            <a:r>
              <a:rPr lang="en-US" altLang="ko-KR" sz="1600" dirty="0" err="1"/>
              <a:t>TableRow</a:t>
            </a:r>
            <a:r>
              <a:rPr lang="en-US" altLang="ko-KR" sz="1600" dirty="0"/>
              <a:t> 9</a:t>
            </a:r>
            <a:r>
              <a:rPr lang="ko-KR" altLang="en-US" sz="1600" dirty="0"/>
              <a:t>개로 </a:t>
            </a:r>
            <a:r>
              <a:rPr lang="ko-KR" altLang="en-US" sz="1600" dirty="0" smtClean="0"/>
              <a:t>구성</a:t>
            </a:r>
            <a:endParaRPr lang="en-US" altLang="ko-KR" sz="1600" dirty="0" smtClean="0"/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sz="1600" dirty="0" err="1"/>
              <a:t>에디트텍스트</a:t>
            </a:r>
            <a:r>
              <a:rPr lang="ko-KR" altLang="en-US" sz="1600" dirty="0"/>
              <a:t> </a:t>
            </a:r>
            <a:r>
              <a:rPr lang="en-US" altLang="ko-KR" sz="1600" dirty="0"/>
              <a:t>2</a:t>
            </a:r>
            <a:r>
              <a:rPr lang="ko-KR" altLang="en-US" sz="1600" dirty="0"/>
              <a:t>개</a:t>
            </a:r>
            <a:r>
              <a:rPr lang="en-US" altLang="ko-KR" sz="1600" dirty="0"/>
              <a:t>, </a:t>
            </a:r>
            <a:r>
              <a:rPr lang="ko-KR" altLang="en-US" sz="1600" dirty="0"/>
              <a:t>숫자 버튼 </a:t>
            </a:r>
            <a:r>
              <a:rPr lang="en-US" altLang="ko-KR" sz="1600" dirty="0"/>
              <a:t>10</a:t>
            </a:r>
            <a:r>
              <a:rPr lang="ko-KR" altLang="en-US" sz="1600" dirty="0"/>
              <a:t>개</a:t>
            </a:r>
            <a:r>
              <a:rPr lang="en-US" altLang="ko-KR" sz="1600" dirty="0"/>
              <a:t>,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연산 </a:t>
            </a:r>
            <a:r>
              <a:rPr lang="ko-KR" altLang="en-US" sz="1600" dirty="0"/>
              <a:t>버튼 </a:t>
            </a:r>
            <a:r>
              <a:rPr lang="en-US" altLang="ko-KR" sz="1600" dirty="0"/>
              <a:t>4</a:t>
            </a:r>
            <a:r>
              <a:rPr lang="ko-KR" altLang="en-US" sz="1600" dirty="0"/>
              <a:t>개</a:t>
            </a:r>
            <a:r>
              <a:rPr lang="en-US" altLang="ko-KR" sz="1600" dirty="0"/>
              <a:t>, </a:t>
            </a:r>
            <a:r>
              <a:rPr lang="ko-KR" altLang="en-US" sz="1600" dirty="0" smtClean="0"/>
              <a:t>텍스트뷰 </a:t>
            </a:r>
            <a:r>
              <a:rPr lang="en-US" altLang="ko-KR" sz="1600" dirty="0"/>
              <a:t>1</a:t>
            </a:r>
            <a:r>
              <a:rPr lang="ko-KR" altLang="en-US" sz="1600" dirty="0"/>
              <a:t>개를 </a:t>
            </a:r>
            <a:r>
              <a:rPr lang="ko-KR" altLang="en-US" sz="1600" dirty="0" smtClean="0"/>
              <a:t>생성</a:t>
            </a:r>
            <a:endParaRPr lang="en-US" altLang="ko-KR" sz="1600" dirty="0" smtClean="0"/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sz="1600" dirty="0"/>
              <a:t>연산 버튼 </a:t>
            </a:r>
            <a:r>
              <a:rPr lang="ko-KR" altLang="en-US" sz="1600" dirty="0" err="1"/>
              <a:t>위젯에는</a:t>
            </a:r>
            <a:r>
              <a:rPr lang="ko-KR" altLang="en-US" sz="1600" dirty="0"/>
              <a:t> </a:t>
            </a:r>
            <a:r>
              <a:rPr lang="en-US" altLang="ko-KR" sz="1600" dirty="0" err="1"/>
              <a:t>layout_margin</a:t>
            </a:r>
            <a:r>
              <a:rPr lang="ko-KR" altLang="en-US" sz="1600" dirty="0"/>
              <a:t>을 적절히 </a:t>
            </a:r>
            <a:r>
              <a:rPr lang="ko-KR" altLang="en-US" sz="1600" dirty="0" smtClean="0"/>
              <a:t>지정</a:t>
            </a:r>
            <a:endParaRPr lang="en-US" altLang="ko-KR" sz="1600" dirty="0" smtClean="0"/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sz="1600" dirty="0"/>
              <a:t>결과를 보여줄 </a:t>
            </a:r>
            <a:r>
              <a:rPr lang="en-US" altLang="ko-KR" sz="1600" dirty="0" err="1"/>
              <a:t>TextView</a:t>
            </a:r>
            <a:r>
              <a:rPr lang="ko-KR" altLang="en-US" sz="1600" dirty="0"/>
              <a:t>는 색상을 </a:t>
            </a:r>
            <a:r>
              <a:rPr lang="ko-KR" altLang="en-US" sz="1600" dirty="0" smtClean="0"/>
              <a:t>빨간색</a:t>
            </a:r>
            <a:r>
              <a:rPr lang="en-US" altLang="ko-KR" sz="1600" dirty="0" smtClean="0"/>
              <a:t>, </a:t>
            </a:r>
            <a:br>
              <a:rPr lang="en-US" altLang="ko-KR" sz="1600" dirty="0" smtClean="0"/>
            </a:br>
            <a:r>
              <a:rPr lang="ko-KR" altLang="en-US" sz="1600" dirty="0" smtClean="0"/>
              <a:t>글자 </a:t>
            </a:r>
            <a:r>
              <a:rPr lang="ko-KR" altLang="en-US" sz="1600" dirty="0"/>
              <a:t>크기는 </a:t>
            </a:r>
            <a:r>
              <a:rPr lang="en-US" altLang="ko-KR" sz="1600" dirty="0" smtClean="0"/>
              <a:t>20dp</a:t>
            </a:r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sz="1600" dirty="0"/>
              <a:t>각 </a:t>
            </a:r>
            <a:r>
              <a:rPr lang="ko-KR" altLang="en-US" sz="1600" dirty="0" err="1"/>
              <a:t>위젯의</a:t>
            </a:r>
            <a:r>
              <a:rPr lang="ko-KR" altLang="en-US" sz="1600" dirty="0"/>
              <a:t> </a:t>
            </a:r>
            <a:r>
              <a:rPr lang="en-US" altLang="ko-KR" sz="1600" dirty="0"/>
              <a:t>id</a:t>
            </a:r>
            <a:r>
              <a:rPr lang="ko-KR" altLang="en-US" sz="1600" dirty="0"/>
              <a:t>는 위에서부터 </a:t>
            </a:r>
            <a:r>
              <a:rPr lang="en-US" altLang="ko-KR" sz="1600" dirty="0"/>
              <a:t>Edit1, Edit2</a:t>
            </a:r>
            <a:r>
              <a:rPr lang="en-US" altLang="ko-KR" sz="1600" dirty="0" smtClean="0"/>
              <a:t>,</a:t>
            </a:r>
            <a:br>
              <a:rPr lang="en-US" altLang="ko-KR" sz="1600" dirty="0" smtClean="0"/>
            </a:br>
            <a:r>
              <a:rPr lang="en-US" altLang="ko-KR" sz="1600" dirty="0" smtClean="0"/>
              <a:t> </a:t>
            </a:r>
            <a:r>
              <a:rPr lang="en-US" altLang="ko-KR" sz="1600" dirty="0"/>
              <a:t>BtnNum0~9, </a:t>
            </a:r>
            <a:r>
              <a:rPr lang="en-US" altLang="ko-KR" sz="1600" dirty="0" err="1"/>
              <a:t>BtnAdd</a:t>
            </a:r>
            <a:r>
              <a:rPr lang="en-US" altLang="ko-KR" sz="1600" dirty="0"/>
              <a:t>, </a:t>
            </a:r>
            <a:endParaRPr lang="en-US" altLang="ko-KR" sz="1600" dirty="0" smtClean="0"/>
          </a:p>
          <a:p>
            <a:pPr marL="355600" lvl="1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</a:t>
            </a:r>
            <a:r>
              <a:rPr lang="en-US" altLang="ko-KR" sz="1600" dirty="0" err="1" smtClean="0"/>
              <a:t>BtnSub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BtnMul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BtnDiv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TextResult</a:t>
            </a:r>
            <a:endParaRPr lang="en-US" altLang="ko-KR" sz="1600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기타 </a:t>
            </a:r>
            <a:r>
              <a:rPr lang="ko-KR" altLang="en-US" dirty="0"/>
              <a:t>레이아웃 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테이블레이아웃</a:t>
            </a:r>
            <a:r>
              <a:rPr lang="en-US" altLang="ko-KR" sz="2400" dirty="0" smtClean="0">
                <a:sym typeface="Wingdings" panose="05000000000000000000" pitchFamily="2" charset="2"/>
              </a:rPr>
              <a:t> </a:t>
            </a:r>
            <a:r>
              <a:rPr lang="ko-KR" altLang="en-US" sz="2400" dirty="0" smtClean="0">
                <a:sym typeface="Wingdings" panose="05000000000000000000" pitchFamily="2" charset="2"/>
              </a:rPr>
              <a:t>수정하기 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938" y="1878270"/>
            <a:ext cx="2180952" cy="35714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4" y="6275232"/>
            <a:ext cx="2180952" cy="15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82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979584"/>
            <a:ext cx="8640000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:  </a:t>
            </a:r>
            <a:r>
              <a:rPr lang="ko-KR" altLang="en-US" dirty="0"/>
              <a:t>기타 레이아웃 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테이블레이아웃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07" b="-2495"/>
          <a:stretch/>
        </p:blipFill>
        <p:spPr>
          <a:xfrm>
            <a:off x="4935466" y="1825117"/>
            <a:ext cx="4036517" cy="47282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3"/>
          <a:stretch/>
        </p:blipFill>
        <p:spPr>
          <a:xfrm>
            <a:off x="0" y="1307591"/>
            <a:ext cx="5069941" cy="44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5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1248" y="915576"/>
            <a:ext cx="8640000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430213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전역변수 선언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25475" lvl="3" indent="-342900"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숫자 버튼을 제외한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activity_main.xml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개 위젯에 대응할 위젯 변수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marL="625475" lvl="3" indent="-342900"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입력될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개 문자열을 저장할 문자열 변수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marL="625475" lvl="3" indent="-342900"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계산 결과를 저장할 정수 변수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marL="625475" lvl="3" indent="-342900">
              <a:buFont typeface="Wingdings" panose="05000000000000000000" pitchFamily="2" charset="2"/>
              <a:buChar char="Ø"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개 숫자 버튼을 저장할 버튼 배열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marL="625475" lvl="3" indent="-342900">
              <a:buFont typeface="Wingdings" panose="05000000000000000000" pitchFamily="2" charset="2"/>
              <a:buChar char="Ø"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개 버튼의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저장할 정수형 배열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marL="625475" lvl="3" indent="-342900">
              <a:buFont typeface="Wingdings" panose="05000000000000000000" pitchFamily="2" charset="2"/>
              <a:buChar char="Ø"/>
            </a:pP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증가값으로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사용할 정수 변수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sz="2000" dirty="0" smtClean="0"/>
              <a:t>실습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기타 </a:t>
            </a:r>
            <a:r>
              <a:rPr lang="ko-KR" altLang="en-US" sz="2000" dirty="0"/>
              <a:t>레이아웃 ▶ </a:t>
            </a:r>
            <a:r>
              <a:rPr lang="ko-KR" altLang="en-US" sz="2000" dirty="0" smtClean="0"/>
              <a:t>테이블레이아웃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9"/>
          <a:stretch/>
        </p:blipFill>
        <p:spPr>
          <a:xfrm>
            <a:off x="1053021" y="2953116"/>
            <a:ext cx="5572716" cy="370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2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숫자 버튼이 없다고 가정하고 연산 버튼을 터치했을 때의 내용을 코딩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기타 </a:t>
            </a:r>
            <a:r>
              <a:rPr lang="ko-KR" altLang="en-US" dirty="0"/>
              <a:t>레이아웃 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테이블레이아웃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1"/>
          <a:stretch/>
        </p:blipFill>
        <p:spPr>
          <a:xfrm>
            <a:off x="962397" y="1836760"/>
            <a:ext cx="5056863" cy="454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9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숫자 버튼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개를 배열 변수에 대입한 후에 각 버튼의 클릭 이벤트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리스너를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만듦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기타 </a:t>
            </a:r>
            <a:r>
              <a:rPr lang="ko-KR" altLang="en-US" dirty="0"/>
              <a:t>레이아웃 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테이블레이아웃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0"/>
          <a:stretch/>
        </p:blipFill>
        <p:spPr>
          <a:xfrm>
            <a:off x="1031805" y="2101814"/>
            <a:ext cx="5779542" cy="475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7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0" y="964610"/>
            <a:ext cx="8789843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dirty="0" err="1" smtClean="0">
                <a:latin typeface="맑은 고딕" pitchFamily="50" charset="-127"/>
                <a:ea typeface="맑은 고딕" pitchFamily="50" charset="-127"/>
              </a:rPr>
              <a:t>그리드레이아웃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800" dirty="0" err="1" smtClean="0">
                <a:latin typeface="맑은 고딕" pitchFamily="50" charset="-127"/>
                <a:ea typeface="맑은 고딕" pitchFamily="50" charset="-127"/>
              </a:rPr>
              <a:t>GridLayout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테이블레이아웃처럼 위젯을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표 형태로 배치할 때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사용하지만 좀 더 직관적임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Android 4.0(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아이스크림 샌드위치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API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14)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부터 지원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기타 레이아웃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그리드레이아웃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46"/>
          <a:stretch/>
        </p:blipFill>
        <p:spPr>
          <a:xfrm>
            <a:off x="2810547" y="2079811"/>
            <a:ext cx="3806587" cy="3326321"/>
          </a:xfrm>
          <a:prstGeom prst="rect">
            <a:avLst/>
          </a:prstGeom>
        </p:spPr>
      </p:pic>
      <p:pic>
        <p:nvPicPr>
          <p:cNvPr id="2" name="Picture 1" descr="스크린샷 2017-02-26 오후 3.42.4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47"/>
          <a:stretch/>
        </p:blipFill>
        <p:spPr>
          <a:xfrm>
            <a:off x="450408" y="2079811"/>
            <a:ext cx="2012722" cy="309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60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0" dirty="0" err="1" smtClean="0">
                <a:latin typeface="맑은 고딕" pitchFamily="50" charset="-127"/>
                <a:ea typeface="맑은 고딕" pitchFamily="50" charset="-127"/>
              </a:rPr>
              <a:t>그리드레이아웃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GridLayout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자체에 자주 사용되는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sz="1800" dirty="0" err="1" smtClean="0">
                <a:latin typeface="맑은 고딕" pitchFamily="50" charset="-127"/>
                <a:ea typeface="맑은 고딕" pitchFamily="50" charset="-127"/>
              </a:rPr>
              <a:t>rowCount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행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개수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sz="1800" dirty="0" err="1" smtClean="0">
                <a:latin typeface="맑은 고딕" pitchFamily="50" charset="-127"/>
                <a:ea typeface="맑은 고딕" pitchFamily="50" charset="-127"/>
              </a:rPr>
              <a:t>columnCount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열의 수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Orientation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800" dirty="0" err="1">
                <a:latin typeface="맑은 고딕" pitchFamily="50" charset="-127"/>
                <a:ea typeface="맑은 고딕" pitchFamily="50" charset="-127"/>
              </a:rPr>
              <a:t>그리드를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 수평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방향을 우선할지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수직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방향을 우선할지를 결정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marL="269875" lvl="2" indent="-342900">
              <a:buFont typeface="Wingdings" panose="05000000000000000000" pitchFamily="2" charset="2"/>
              <a:buChar char="Ø"/>
            </a:pP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pPr marL="430213" indent="-342900">
              <a:buFont typeface="Wingdings" pitchFamily="2" charset="2"/>
              <a:buChar char="ü"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그리드레이아웃 안에 포함될 위젯에서 자주 사용되는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Layout_row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자신이 위치할 행 번호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(0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번부터 시작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sz="1800" dirty="0" err="1" smtClean="0">
                <a:latin typeface="맑은 고딕" pitchFamily="50" charset="-127"/>
                <a:ea typeface="맑은 고딕" pitchFamily="50" charset="-127"/>
              </a:rPr>
              <a:t>Layout_column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자신이 위치할 열 번호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(0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번부터 시작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sz="1800" dirty="0" err="1" smtClean="0">
                <a:latin typeface="맑은 고딕" pitchFamily="50" charset="-127"/>
                <a:ea typeface="맑은 고딕" pitchFamily="50" charset="-127"/>
              </a:rPr>
              <a:t>Layout_rowSpan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행을 지정된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수만큼 확장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sz="1800" dirty="0" err="1" smtClean="0">
                <a:latin typeface="맑은 고딕" pitchFamily="50" charset="-127"/>
                <a:ea typeface="맑은 고딕" pitchFamily="50" charset="-127"/>
              </a:rPr>
              <a:t>layout_columnSpan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열을 지정된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수만큼 확장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sz="1800" dirty="0" err="1" smtClean="0">
                <a:latin typeface="맑은 고딕" pitchFamily="50" charset="-127"/>
                <a:ea typeface="맑은 고딕" pitchFamily="50" charset="-127"/>
              </a:rPr>
              <a:t>layout_gravity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주로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fill,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fill_vertical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fill_horizontal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등으로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지정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   	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          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행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열 </a:t>
            </a:r>
            <a:r>
              <a:rPr lang="ko-KR" altLang="en-US" sz="1800" dirty="0" err="1" smtClean="0">
                <a:latin typeface="맑은 고딕" pitchFamily="50" charset="-127"/>
                <a:ea typeface="맑은 고딕" pitchFamily="50" charset="-127"/>
              </a:rPr>
              <a:t>확장시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dirty="0" err="1">
                <a:latin typeface="맑은 고딕" pitchFamily="50" charset="-127"/>
                <a:ea typeface="맑은 고딕" pitchFamily="50" charset="-127"/>
              </a:rPr>
              <a:t>위젯을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 확장된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셀에 꽉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채우는 효과를 냄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기타 레이아웃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그리드레이아웃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38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b="0" dirty="0" err="1" smtClean="0">
                <a:latin typeface="맑은 고딕" pitchFamily="50" charset="-127"/>
                <a:ea typeface="맑은 고딕" pitchFamily="50" charset="-127"/>
              </a:rPr>
              <a:t>그리드레이아웃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예제</a:t>
            </a:r>
            <a:endParaRPr lang="en-US" altLang="ko-KR" b="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기타 레이아웃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그리드레이아웃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3"/>
          <a:stretch/>
        </p:blipFill>
        <p:spPr>
          <a:xfrm>
            <a:off x="601396" y="1527047"/>
            <a:ext cx="5845124" cy="530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96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비밀 </a:t>
            </a:r>
            <a:r>
              <a:rPr lang="ko-KR" altLang="en-US" dirty="0" smtClean="0"/>
              <a:t>번호 변경 화면 구성하기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기타 레이아웃 ▶ </a:t>
            </a:r>
            <a:r>
              <a:rPr lang="ko-KR" altLang="en-US" dirty="0" err="1"/>
              <a:t>그리드레이아웃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57266" b="14654"/>
          <a:stretch/>
        </p:blipFill>
        <p:spPr>
          <a:xfrm>
            <a:off x="6199834" y="301269"/>
            <a:ext cx="1822018" cy="29041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13562"/>
          <a:stretch/>
        </p:blipFill>
        <p:spPr>
          <a:xfrm>
            <a:off x="522514" y="1514758"/>
            <a:ext cx="5246075" cy="485696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r="34363" b="1905"/>
          <a:stretch/>
        </p:blipFill>
        <p:spPr>
          <a:xfrm>
            <a:off x="4708339" y="3529114"/>
            <a:ext cx="4048113" cy="297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04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2104" y="918163"/>
            <a:ext cx="8640000" cy="5328592"/>
          </a:xfrm>
        </p:spPr>
        <p:txBody>
          <a:bodyPr/>
          <a:lstStyle/>
          <a:p>
            <a:r>
              <a:rPr lang="ko-KR" altLang="en-US" dirty="0" smtClean="0"/>
              <a:t>테이블 레이아웃으로 작성된 부분을 그리드 레이아웃으로 변경해 보자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기타 </a:t>
            </a:r>
            <a:r>
              <a:rPr lang="ko-KR" altLang="en-US" dirty="0"/>
              <a:t>레이아웃 ▶ </a:t>
            </a:r>
            <a:r>
              <a:rPr lang="ko-KR" altLang="en-US" sz="2400" dirty="0" smtClean="0"/>
              <a:t>그리드레이아웃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69" r="66440"/>
          <a:stretch/>
        </p:blipFill>
        <p:spPr>
          <a:xfrm>
            <a:off x="630236" y="1551054"/>
            <a:ext cx="2209351" cy="332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1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레이아웃의 종류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400" b="1" dirty="0" err="1" smtClean="0">
                <a:latin typeface="맑은 고딕" pitchFamily="50" charset="-127"/>
                <a:ea typeface="맑은 고딕" pitchFamily="50" charset="-127"/>
              </a:rPr>
              <a:t>리니어레이아웃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 :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왼쪽 위부터 아래쪽 또는 오른쪽으로 차례로 배치</a:t>
            </a: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400" b="1" dirty="0" err="1" smtClean="0">
                <a:latin typeface="맑은 고딕" pitchFamily="50" charset="-127"/>
                <a:ea typeface="맑은 고딕" pitchFamily="50" charset="-127"/>
              </a:rPr>
              <a:t>렐러티브레이아웃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b="1" dirty="0" err="1" smtClean="0">
                <a:latin typeface="맑은 고딕" pitchFamily="50" charset="-127"/>
                <a:ea typeface="맑은 고딕" pitchFamily="50" charset="-127"/>
              </a:rPr>
              <a:t>위젯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 자신이 속한 레이아웃의 상하좌우의 위치를 지정하여 배치  </a:t>
            </a: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테이블레이아웃 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b="1" dirty="0" err="1" smtClean="0">
                <a:latin typeface="맑은 고딕" pitchFamily="50" charset="-127"/>
                <a:ea typeface="맑은 고딕" pitchFamily="50" charset="-127"/>
              </a:rPr>
              <a:t>위젯을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 행과 열의 개수를 지정한 테이블 형태로 배열</a:t>
            </a: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400" b="1" dirty="0" err="1" smtClean="0">
                <a:latin typeface="맑은 고딕" pitchFamily="50" charset="-127"/>
                <a:ea typeface="맑은 고딕" pitchFamily="50" charset="-127"/>
              </a:rPr>
              <a:t>그리드레이아웃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테이블레이아웃과 비슷하지만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행 또는 열을 확장하여 다양하게 배치할 때 더 편리</a:t>
            </a: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프레임레이아웃 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b="1" dirty="0" err="1" smtClean="0">
                <a:latin typeface="맑은 고딕" pitchFamily="50" charset="-127"/>
                <a:ea typeface="맑은 고딕" pitchFamily="50" charset="-127"/>
              </a:rPr>
              <a:t>위젯들을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 왼쪽 위에 일률적으로 겹쳐서 배치하여 중복해서 보이는 효과를 냄 </a:t>
            </a: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레이아웃 개요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레이아웃의 종류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4098"/>
          <a:stretch/>
        </p:blipFill>
        <p:spPr>
          <a:xfrm>
            <a:off x="595122" y="1599057"/>
            <a:ext cx="6819900" cy="201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7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프레임레이아웃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600" b="1" dirty="0" err="1" smtClean="0">
                <a:latin typeface="맑은 고딕" pitchFamily="50" charset="-127"/>
                <a:ea typeface="맑은 고딕" pitchFamily="50" charset="-127"/>
              </a:rPr>
              <a:t>FrameLayout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단순히 레이아웃 내의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위젯을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왼쪽 상단부터 겹쳐서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출력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프레임레이아웃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자체로 사용하기보다는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탭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위젯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등과 혼용해서 사용할 때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유용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sz="1400" dirty="0" err="1" smtClean="0"/>
              <a:t>뷰가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포함된 순서대로 배치되어 맨 마지막에 포함한 </a:t>
            </a:r>
            <a:r>
              <a:rPr lang="ko-KR" altLang="en-US" sz="1400" dirty="0" err="1"/>
              <a:t>뷰가</a:t>
            </a:r>
            <a:r>
              <a:rPr lang="ko-KR" altLang="en-US" sz="1400" dirty="0"/>
              <a:t> 가장 위에 </a:t>
            </a:r>
            <a:r>
              <a:rPr lang="ko-KR" altLang="en-US" sz="1400" dirty="0" smtClean="0"/>
              <a:t>위치</a:t>
            </a:r>
            <a:endParaRPr lang="en-US" altLang="ko-KR" sz="1400" dirty="0" smtClean="0"/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sz="1400" dirty="0" smtClean="0"/>
              <a:t>visibility </a:t>
            </a:r>
            <a:r>
              <a:rPr lang="ko-KR" altLang="en-US" sz="1400" dirty="0"/>
              <a:t>속성으로 특정 순간에 </a:t>
            </a:r>
            <a:r>
              <a:rPr lang="ko-KR" altLang="en-US" sz="1400" dirty="0" err="1"/>
              <a:t>뷰가</a:t>
            </a:r>
            <a:r>
              <a:rPr lang="ko-KR" altLang="en-US" sz="1400" dirty="0"/>
              <a:t> 보이거나 안 보이게 제어 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기타 레이아웃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프레임레이아웃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48" b="1109"/>
          <a:stretch/>
        </p:blipFill>
        <p:spPr>
          <a:xfrm>
            <a:off x="428277" y="2771608"/>
            <a:ext cx="2592960" cy="339097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318576" y="2980165"/>
            <a:ext cx="5809992" cy="73866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400" dirty="0">
                <a:latin typeface="맑은 고딕" pitchFamily="50" charset="-127"/>
              </a:rPr>
              <a:t>프레임레이아웃의 속성</a:t>
            </a:r>
            <a:endParaRPr lang="en-US" altLang="ko-KR" sz="1400" dirty="0">
              <a:latin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sz="1400" dirty="0">
                <a:latin typeface="맑은 고딕" pitchFamily="50" charset="-127"/>
              </a:rPr>
              <a:t>foreground : </a:t>
            </a:r>
            <a:r>
              <a:rPr lang="ko-KR" altLang="en-US" sz="1400" dirty="0">
                <a:latin typeface="맑은 고딕" pitchFamily="50" charset="-127"/>
              </a:rPr>
              <a:t>프레임레이아웃의 전경 이미지를 지정</a:t>
            </a:r>
            <a:endParaRPr lang="en-US" altLang="ko-KR" sz="1400" dirty="0">
              <a:latin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sz="1400" dirty="0" err="1">
                <a:latin typeface="맑은 고딕" pitchFamily="50" charset="-127"/>
              </a:rPr>
              <a:t>foregroundGravity</a:t>
            </a:r>
            <a:r>
              <a:rPr lang="en-US" altLang="ko-KR" sz="1400" dirty="0">
                <a:latin typeface="맑은 고딕" pitchFamily="50" charset="-127"/>
              </a:rPr>
              <a:t> : </a:t>
            </a:r>
            <a:r>
              <a:rPr lang="ko-KR" altLang="en-US" sz="1400" dirty="0">
                <a:latin typeface="맑은 고딕" pitchFamily="50" charset="-127"/>
              </a:rPr>
              <a:t>전경 이미지의 위치를 지정</a:t>
            </a:r>
            <a:endParaRPr lang="en-US" altLang="ko-KR" sz="1400" dirty="0">
              <a:latin typeface="맑은 고딕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8122"/>
          <a:stretch/>
        </p:blipFill>
        <p:spPr>
          <a:xfrm>
            <a:off x="3235035" y="2980165"/>
            <a:ext cx="5721343" cy="340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08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0D7E8"/>
              </a:clrFrom>
              <a:clrTo>
                <a:srgbClr val="D0D7E8">
                  <a:alpha val="0"/>
                </a:srgbClr>
              </a:clrTo>
            </a:clrChange>
          </a:blip>
          <a:srcRect l="5598" t="30283" r="2050" b="15845"/>
          <a:stretch/>
        </p:blipFill>
        <p:spPr>
          <a:xfrm>
            <a:off x="251520" y="1732151"/>
            <a:ext cx="5683565" cy="3119410"/>
          </a:xfrm>
          <a:prstGeom prst="rect">
            <a:avLst/>
          </a:prstGeom>
        </p:spPr>
      </p:pic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600" b="0" dirty="0" smtClean="0"/>
              <a:t>프레임 </a:t>
            </a:r>
            <a:r>
              <a:rPr lang="ko-KR" altLang="en-US" sz="1600" b="0" dirty="0"/>
              <a:t>레이아웃을 이용해 뷰를 중첩하여 만들기 </a:t>
            </a:r>
            <a:endParaRPr lang="en-US" altLang="ko-KR" sz="1600" b="0" dirty="0" smtClean="0"/>
          </a:p>
          <a:p>
            <a:r>
              <a:rPr lang="ko-KR" altLang="en-US" sz="1600" b="0" dirty="0" smtClean="0"/>
              <a:t>버튼을 </a:t>
            </a:r>
            <a:r>
              <a:rPr lang="ko-KR" altLang="en-US" sz="1600" b="0" dirty="0"/>
              <a:t>누르면 다른 이미지로 </a:t>
            </a:r>
            <a:r>
              <a:rPr lang="ko-KR" altLang="en-US" sz="1600" b="0" dirty="0" smtClean="0"/>
              <a:t>전환하기</a:t>
            </a:r>
            <a:endParaRPr lang="en-US" altLang="ko-KR" sz="1600" b="0" dirty="0" smtClean="0"/>
          </a:p>
          <a:p>
            <a:endParaRPr lang="ko-KR" altLang="en-US" sz="1600" b="0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: </a:t>
            </a:r>
            <a:r>
              <a:rPr lang="ko-KR" altLang="en-US" dirty="0"/>
              <a:t>기타 레이아웃▶ 프레임레이아웃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27434" y="4456794"/>
            <a:ext cx="1938885" cy="517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0D7E8"/>
              </a:clrFrom>
              <a:clrTo>
                <a:srgbClr val="D0D7E8">
                  <a:alpha val="0"/>
                </a:srgbClr>
              </a:clrTo>
            </a:clrChange>
          </a:blip>
          <a:srcRect l="5498" t="30175" r="5902" b="16383"/>
          <a:stretch/>
        </p:blipFill>
        <p:spPr>
          <a:xfrm>
            <a:off x="4009292" y="3945914"/>
            <a:ext cx="4798088" cy="272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55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자바 코드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/>
              <a:t>: </a:t>
            </a:r>
            <a:r>
              <a:rPr lang="ko-KR" altLang="en-US" dirty="0"/>
              <a:t>기타 레이아웃▶ 프레임레이아웃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0D7E8"/>
              </a:clrFrom>
              <a:clrTo>
                <a:srgbClr val="D0D7E8">
                  <a:alpha val="0"/>
                </a:srgbClr>
              </a:clrTo>
            </a:clrChange>
          </a:blip>
          <a:srcRect l="5801" t="30390" r="5700" b="16168"/>
          <a:stretch/>
        </p:blipFill>
        <p:spPr>
          <a:xfrm>
            <a:off x="375838" y="1449320"/>
            <a:ext cx="7982712" cy="453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295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o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rientation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리니어레이아웃의 가장 기본적인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Vertical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리니어레이아웃 안에 포함될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위젯의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배치를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수직방향으로 쌓음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Horizontal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수평 방향으로 쌓겠다는 의미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리니어레이아웃</a:t>
            </a:r>
            <a:r>
              <a:rPr lang="ko-KR" altLang="en-US" dirty="0" smtClean="0"/>
              <a:t>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기본 </a:t>
            </a:r>
            <a:r>
              <a:rPr lang="ko-KR" altLang="en-US" sz="2400" dirty="0" err="1" smtClean="0"/>
              <a:t>리니어레이아웃</a:t>
            </a:r>
            <a:r>
              <a:rPr lang="ko-KR" altLang="en-US" sz="2400" dirty="0" smtClean="0"/>
              <a:t> 형태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46" y="2459603"/>
            <a:ext cx="5612950" cy="21432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4484" t="35024" r="8741" b="24465"/>
          <a:stretch/>
        </p:blipFill>
        <p:spPr>
          <a:xfrm>
            <a:off x="2867698" y="3402855"/>
            <a:ext cx="6330441" cy="278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o</a:t>
            </a: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rientation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속성이 </a:t>
            </a: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vertical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값인 </a:t>
            </a: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r>
              <a:rPr lang="en-US" altLang="ko-KR" sz="1800" dirty="0"/>
              <a:t>orientation </a:t>
            </a:r>
            <a:r>
              <a:rPr lang="ko-KR" altLang="en-US" sz="1800" dirty="0"/>
              <a:t>속성이 </a:t>
            </a:r>
            <a:r>
              <a:rPr lang="en-US" altLang="ko-KR" sz="1800" dirty="0"/>
              <a:t>horizontal</a:t>
            </a:r>
            <a:r>
              <a:rPr lang="ko-KR" altLang="en-US" sz="1800" dirty="0"/>
              <a:t> 값인 </a:t>
            </a:r>
            <a:r>
              <a:rPr lang="en-US" altLang="ko-KR" sz="1800" dirty="0"/>
              <a:t>XML </a:t>
            </a:r>
            <a:r>
              <a:rPr lang="ko-KR" altLang="en-US" sz="1800" dirty="0"/>
              <a:t>코드</a:t>
            </a:r>
            <a:endParaRPr lang="en-US" altLang="ko-KR" sz="1800" dirty="0"/>
          </a:p>
          <a:p>
            <a:pPr marL="338138" indent="-342900">
              <a:buFont typeface="Wingdings" pitchFamily="2" charset="2"/>
              <a:buChar char="v"/>
            </a:pP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리니어레이아웃</a:t>
            </a:r>
            <a:r>
              <a:rPr lang="ko-KR" altLang="en-US" dirty="0" smtClean="0"/>
              <a:t>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기본 </a:t>
            </a:r>
            <a:r>
              <a:rPr lang="ko-KR" altLang="en-US" sz="2400" dirty="0" err="1" smtClean="0"/>
              <a:t>리니어레이아웃</a:t>
            </a:r>
            <a:r>
              <a:rPr lang="ko-KR" altLang="en-US" sz="2400" dirty="0" smtClean="0"/>
              <a:t> 형태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7"/>
          <a:stretch/>
        </p:blipFill>
        <p:spPr>
          <a:xfrm>
            <a:off x="444627" y="1408176"/>
            <a:ext cx="4301109" cy="24116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6"/>
          <a:stretch/>
        </p:blipFill>
        <p:spPr>
          <a:xfrm>
            <a:off x="444627" y="4261105"/>
            <a:ext cx="4805081" cy="239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gravity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 속성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gravity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속성은 레이아웃 안의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위젯을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어디에 배치할 것인지를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결정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리니어레이아웃</a:t>
            </a:r>
            <a:r>
              <a:rPr lang="ko-KR" altLang="en-US" dirty="0" smtClean="0"/>
              <a:t>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기본 </a:t>
            </a:r>
            <a:r>
              <a:rPr lang="ko-KR" altLang="en-US" sz="2400" dirty="0" err="1" smtClean="0"/>
              <a:t>리니어레이아웃</a:t>
            </a:r>
            <a:r>
              <a:rPr lang="ko-KR" altLang="en-US" sz="2400" dirty="0" smtClean="0"/>
              <a:t> 형태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6"/>
          <a:stretch/>
        </p:blipFill>
        <p:spPr>
          <a:xfrm>
            <a:off x="251520" y="1729303"/>
            <a:ext cx="5047206" cy="21487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8995" t="30391" r="16091" b="13044"/>
          <a:stretch/>
        </p:blipFill>
        <p:spPr>
          <a:xfrm>
            <a:off x="3657600" y="3255265"/>
            <a:ext cx="4981180" cy="353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91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layout_gravity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layout_gravity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는 자신의 위치를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부모의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어디쯤에 위치시킬지를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결정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r>
              <a:rPr lang="en-US" altLang="ko-KR" sz="1800" dirty="0" err="1"/>
              <a:t>baselineAligned</a:t>
            </a:r>
            <a:r>
              <a:rPr lang="en-US" altLang="ko-KR" sz="1800" dirty="0"/>
              <a:t> </a:t>
            </a:r>
            <a:r>
              <a:rPr lang="ko-KR" altLang="en-US" sz="1800" dirty="0"/>
              <a:t>속성</a:t>
            </a:r>
            <a:endParaRPr lang="en-US" altLang="ko-KR" sz="1800" dirty="0"/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b="1" dirty="0" err="1"/>
              <a:t>baselineAligned</a:t>
            </a:r>
            <a:r>
              <a:rPr lang="en-US" altLang="ko-KR" b="1" dirty="0"/>
              <a:t> </a:t>
            </a:r>
            <a:r>
              <a:rPr lang="ko-KR" altLang="en-US" b="1" dirty="0"/>
              <a:t>속성은 크기가 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ko-KR" altLang="en-US" b="1" dirty="0" smtClean="0"/>
              <a:t>다른 </a:t>
            </a:r>
            <a:r>
              <a:rPr lang="ko-KR" altLang="en-US" b="1" dirty="0"/>
              <a:t>위젯들을 보기 좋게 정렬함</a:t>
            </a:r>
            <a:endParaRPr lang="en-US" altLang="ko-KR" b="1" dirty="0"/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b="1" dirty="0"/>
              <a:t>true</a:t>
            </a:r>
            <a:r>
              <a:rPr lang="ko-KR" altLang="en-US" b="1" dirty="0"/>
              <a:t>와 </a:t>
            </a:r>
            <a:r>
              <a:rPr lang="en-US" altLang="ko-KR" b="1" dirty="0"/>
              <a:t>false </a:t>
            </a:r>
            <a:r>
              <a:rPr lang="ko-KR" altLang="en-US" b="1" dirty="0"/>
              <a:t>값을 가질 수 있음</a:t>
            </a:r>
            <a:endParaRPr lang="en-US" altLang="ko-KR" b="1" dirty="0"/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리니어레이아웃</a:t>
            </a:r>
            <a:r>
              <a:rPr lang="ko-KR" altLang="en-US" dirty="0" smtClean="0"/>
              <a:t>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기본 </a:t>
            </a:r>
            <a:r>
              <a:rPr lang="ko-KR" altLang="en-US" sz="2400" dirty="0" err="1" smtClean="0"/>
              <a:t>리니어레이아웃</a:t>
            </a:r>
            <a:r>
              <a:rPr lang="ko-KR" altLang="en-US" sz="2400" dirty="0" smtClean="0"/>
              <a:t> 형태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3"/>
          <a:stretch/>
        </p:blipFill>
        <p:spPr>
          <a:xfrm>
            <a:off x="619355" y="1874658"/>
            <a:ext cx="5075275" cy="23757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40"/>
          <a:stretch/>
        </p:blipFill>
        <p:spPr>
          <a:xfrm>
            <a:off x="4871384" y="3935971"/>
            <a:ext cx="3521177" cy="252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07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94" y="1570681"/>
            <a:ext cx="4659365" cy="2666342"/>
          </a:xfrm>
          <a:prstGeom prst="rect">
            <a:avLst/>
          </a:prstGeom>
        </p:spPr>
      </p:pic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중복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리니어레이아웃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형태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리니어레이아웃</a:t>
            </a:r>
            <a:r>
              <a:rPr lang="ko-KR" altLang="en-US" dirty="0" smtClean="0"/>
              <a:t>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중복 </a:t>
            </a:r>
            <a:r>
              <a:rPr lang="ko-KR" altLang="en-US" sz="2400" dirty="0" err="1" smtClean="0"/>
              <a:t>리니어레이아웃</a:t>
            </a:r>
            <a:r>
              <a:rPr lang="ko-KR" altLang="en-US" sz="2400" dirty="0" smtClean="0"/>
              <a:t> 형태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92"/>
          <a:stretch/>
        </p:blipFill>
        <p:spPr>
          <a:xfrm>
            <a:off x="2180745" y="1637582"/>
            <a:ext cx="2390775" cy="356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1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77784" y="1052736"/>
            <a:ext cx="9157656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layout_weight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리니어레이아웃을 여러 개 사용할 경우 각 레이아웃의 크기를 지정할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때 사용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리니어레이아웃</a:t>
            </a:r>
            <a:r>
              <a:rPr lang="ko-KR" altLang="en-US" dirty="0" smtClean="0"/>
              <a:t>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중복 </a:t>
            </a:r>
            <a:r>
              <a:rPr lang="ko-KR" altLang="en-US" sz="2400" dirty="0" err="1" smtClean="0"/>
              <a:t>리니어레이아웃</a:t>
            </a:r>
            <a:r>
              <a:rPr lang="ko-KR" altLang="en-US" sz="2400" dirty="0" smtClean="0"/>
              <a:t> 형태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51520" y="1817880"/>
            <a:ext cx="5190323" cy="3976338"/>
            <a:chOff x="476250" y="2376487"/>
            <a:chExt cx="8210550" cy="648652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50" y="2376487"/>
              <a:ext cx="8191500" cy="210502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50" y="4481512"/>
              <a:ext cx="8210550" cy="4381500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82" b="2860"/>
          <a:stretch/>
        </p:blipFill>
        <p:spPr>
          <a:xfrm>
            <a:off x="5064150" y="3670035"/>
            <a:ext cx="3578580" cy="298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원본">
  <a:themeElements>
    <a:clrScheme name="원본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원본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원본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2055</TotalTime>
  <Words>910</Words>
  <Application>Microsoft Office PowerPoint</Application>
  <PresentationFormat>화면 슬라이드 쇼(4:3)</PresentationFormat>
  <Paragraphs>197</Paragraphs>
  <Slides>32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32</vt:i4>
      </vt:variant>
    </vt:vector>
  </HeadingPairs>
  <TitlesOfParts>
    <vt:vector size="34" baseType="lpstr">
      <vt:lpstr>2_Office 테마</vt:lpstr>
      <vt:lpstr>원본</vt:lpstr>
      <vt:lpstr>모바일</vt:lpstr>
      <vt:lpstr>레이아웃 개요 ▶ 레이아웃 기본 개념</vt:lpstr>
      <vt:lpstr>레이아웃 개요 ▶ 레이아웃의 종류</vt:lpstr>
      <vt:lpstr> 리니어레이아웃 ▶ 기본 리니어레이아웃 형태</vt:lpstr>
      <vt:lpstr>리니어레이아웃 ▶ 기본 리니어레이아웃 형태</vt:lpstr>
      <vt:lpstr>리니어레이아웃 ▶ 기본 리니어레이아웃 형태</vt:lpstr>
      <vt:lpstr>리니어레이아웃 ▶ 기본 리니어레이아웃 형태</vt:lpstr>
      <vt:lpstr>리니어레이아웃 ▶ 중복 리니어레이아웃 형태</vt:lpstr>
      <vt:lpstr> 실습 : 리니어레이아웃 ▶ 중복 리니어레이아웃 형태</vt:lpstr>
      <vt:lpstr>리니어레이아웃 ▶ 중복 리니어레이아웃 형태</vt:lpstr>
      <vt:lpstr>실습 : 리니어레이아웃</vt:lpstr>
      <vt:lpstr>실습 :  리니어레이아웃 ▶ Java 코드로 화면 만들기</vt:lpstr>
      <vt:lpstr>리니어레이아웃 ▶ Java 코드로 화면 만들기</vt:lpstr>
      <vt:lpstr>기타 레이아웃 ▶ 렐러티브레이아웃</vt:lpstr>
      <vt:lpstr>기타 레이아웃 ▶ 렐러티브레이아웃</vt:lpstr>
      <vt:lpstr>기타 레이아웃 ▶ 렐러티브레이아웃</vt:lpstr>
      <vt:lpstr> 실습 : 기타 레이아웃 ▶ 렐러티브레이아웃</vt:lpstr>
      <vt:lpstr>기타 레이아웃 ▶테이블 레이아웃</vt:lpstr>
      <vt:lpstr>기타 레이아웃 ▶ 테이블레이아웃</vt:lpstr>
      <vt:lpstr>실습 : 기타 레이아웃 ▶ 테이블레이아웃 수정하기 </vt:lpstr>
      <vt:lpstr>실습 :  기타 레이아웃 ▶ 테이블레이아웃</vt:lpstr>
      <vt:lpstr>실습 : 기타 레이아웃 ▶ 테이블레이아웃</vt:lpstr>
      <vt:lpstr>실습 : 기타 레이아웃 ▶ 테이블레이아웃</vt:lpstr>
      <vt:lpstr>실습 : 기타 레이아웃 ▶ 테이블레이아웃</vt:lpstr>
      <vt:lpstr>기타 레이아웃 ▶ 그리드레이아웃</vt:lpstr>
      <vt:lpstr>기타 레이아웃 ▶ 그리드레이아웃</vt:lpstr>
      <vt:lpstr>기타 레이아웃 ▶ 그리드레이아웃</vt:lpstr>
      <vt:lpstr>기타 레이아웃 ▶ 그리드레이아웃</vt:lpstr>
      <vt:lpstr>실습 : 기타 레이아웃 ▶ 그리드레이아웃</vt:lpstr>
      <vt:lpstr>기타 레이아웃 ▶ 프레임레이아웃</vt:lpstr>
      <vt:lpstr>실습 : 기타 레이아웃▶ 프레임레이아웃 </vt:lpstr>
      <vt:lpstr>실습 : 기타 레이아웃▶ 프레임레이아웃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amiga</dc:creator>
  <cp:lastModifiedBy>Windows User</cp:lastModifiedBy>
  <cp:revision>246</cp:revision>
  <dcterms:created xsi:type="dcterms:W3CDTF">2017-01-09T05:29:11Z</dcterms:created>
  <dcterms:modified xsi:type="dcterms:W3CDTF">2018-04-08T06:16:34Z</dcterms:modified>
</cp:coreProperties>
</file>